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18" autoAdjust="0"/>
    <p:restoredTop sz="73136" autoAdjust="0"/>
  </p:normalViewPr>
  <p:slideViewPr>
    <p:cSldViewPr>
      <p:cViewPr varScale="1">
        <p:scale>
          <a:sx n="56" d="100"/>
          <a:sy n="56" d="100"/>
        </p:scale>
        <p:origin x="213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Kobert Lam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685449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“”informative-wise” content</a:t>
            </a:r>
          </a:p>
          <a:p>
            <a:pPr lvl="0"/>
            <a:r>
              <a:rPr lang="en-US" dirty="0"/>
              <a:t>- We also found that food and healthy eating are very popular categories as well. This presents a massive opportunity for Social Buzz to deliver more content about healthy food, as many eyes will be on this topic.</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2675285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171981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2895216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3499120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3615470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Kobert Lam,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96251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325223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73 posts from just the Technology category alone! People obviously really like Technology!</a:t>
            </a:r>
          </a:p>
          <a:p>
            <a:pPr lvl="0"/>
            <a:endParaRPr lang="en-US" dirty="0"/>
          </a:p>
          <a:p>
            <a:pPr lvl="0"/>
            <a:r>
              <a:rPr lang="en-US" dirty="0"/>
              <a:t>And also the most common month for users to react within was January,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91320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Food had an aggregate popularity score of almost 61598. It is very interesting to see both food and healthy eating within the top 5, it really shows what people enjoy healthy food as content. But also interesting to see animals as the top category. Clearly users favor "real-life" content on this platform.</a:t>
            </a:r>
          </a:p>
          <a:p>
            <a:pPr lvl="0"/>
            <a:endParaRPr lang="en-US" dirty="0"/>
          </a:p>
          <a:p>
            <a:pPr lvl="0"/>
            <a:r>
              <a:rPr lang="en-US" dirty="0"/>
              <a:t>Science and technology are also in the top 5 most popular categories list. This indicates users also have great interests in topics on science and technology.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265952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animals only outperforms food by 2.19% within the top 5.</a:t>
            </a:r>
          </a:p>
          <a:p>
            <a:pPr lvl="0"/>
            <a:endParaRPr lang="en-US" dirty="0"/>
          </a:p>
          <a:p>
            <a:pPr lvl="0"/>
            <a:r>
              <a:rPr lang="en-US" dirty="0"/>
              <a:t>However if we consider food and healthy eating as the same category, this combined category (38.76%) will significantly outperforms animals by 17.43%.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7.jpe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7.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3.png"/><Relationship Id="rId4" Type="http://schemas.openxmlformats.org/officeDocument/2006/relationships/image" Target="../media/image19.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p:cNvSpPr txBox="1"/>
          <p:nvPr/>
        </p:nvSpPr>
        <p:spPr>
          <a:xfrm>
            <a:off x="11581833" y="1573994"/>
            <a:ext cx="5105400" cy="7848302"/>
          </a:xfrm>
          <a:prstGeom prst="rect">
            <a:avLst/>
          </a:prstGeom>
          <a:noFill/>
        </p:spPr>
        <p:txBody>
          <a:bodyPr wrap="square" rtlCol="0">
            <a:spAutoFit/>
          </a:bodyPr>
          <a:lstStyle/>
          <a:p>
            <a:r>
              <a:rPr lang="en-US" dirty="0"/>
              <a:t> </a:t>
            </a:r>
          </a:p>
          <a:p>
            <a:endParaRPr lang="en-US" dirty="0"/>
          </a:p>
          <a:p>
            <a:pPr marL="285750" indent="-285750">
              <a:lnSpc>
                <a:spcPct val="150000"/>
              </a:lnSpc>
              <a:buFontTx/>
              <a:buChar char="-"/>
            </a:pPr>
            <a:r>
              <a:rPr lang="en-US" b="1" dirty="0"/>
              <a:t>We found that food and culture are the two most popular categories, suggesting that users like "real-life" content</a:t>
            </a:r>
          </a:p>
          <a:p>
            <a:pPr marL="285750" indent="-285750">
              <a:lnSpc>
                <a:spcPct val="150000"/>
              </a:lnSpc>
              <a:buFontTx/>
              <a:buChar char="-"/>
            </a:pPr>
            <a:endParaRPr lang="en-US" b="1" dirty="0"/>
          </a:p>
          <a:p>
            <a:pPr marL="285750" indent="-285750">
              <a:lnSpc>
                <a:spcPct val="150000"/>
              </a:lnSpc>
              <a:buFontTx/>
              <a:buChar char="-"/>
            </a:pPr>
            <a:r>
              <a:rPr lang="en-US" b="1" dirty="0"/>
              <a:t>We also found that soccer was the third most popular, perhaps due to the tournament coming up. This presents a massive opportunity for Social Buzz to ride on this global event, as all eyes will be on it as well as the players.</a:t>
            </a:r>
          </a:p>
          <a:p>
            <a:pPr marL="285750" indent="-285750">
              <a:lnSpc>
                <a:spcPct val="150000"/>
              </a:lnSpc>
              <a:buFontTx/>
              <a:buChar char="-"/>
            </a:pPr>
            <a:endParaRPr lang="en-US" b="1" dirty="0"/>
          </a:p>
          <a:p>
            <a:pPr marL="285750" indent="-285750">
              <a:lnSpc>
                <a:spcPct val="150000"/>
              </a:lnSpc>
              <a:buFontTx/>
              <a:buChar char="-"/>
            </a:pPr>
            <a:r>
              <a:rPr lang="en-US" b="1" dirty="0"/>
              <a:t>As much as this analysis was insightful, we are ready to take it to the next stage and we have the expertise within Accenture to help you realize these kinds of insights in production across your organization and in real time. We would love to help you with this.</a:t>
            </a:r>
          </a:p>
          <a:p>
            <a:pPr marL="285750" indent="-285750">
              <a:buFontTx/>
              <a:buChar char="-"/>
            </a:pPr>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363783" y="1305986"/>
            <a:ext cx="4960660" cy="584775"/>
          </a:xfrm>
          <a:prstGeom prst="rect">
            <a:avLst/>
          </a:prstGeom>
          <a:noFill/>
        </p:spPr>
        <p:txBody>
          <a:bodyPr wrap="square" rtlCol="0">
            <a:spAutoFit/>
          </a:bodyPr>
          <a:lstStyle/>
          <a:p>
            <a:r>
              <a:rPr lang="en-US" sz="3200" b="1" dirty="0">
                <a:solidFill>
                  <a:schemeClr val="bg1"/>
                </a:solidFill>
              </a:rPr>
              <a:t>Data understanding </a:t>
            </a:r>
          </a:p>
        </p:txBody>
      </p:sp>
      <p:sp>
        <p:nvSpPr>
          <p:cNvPr id="40" name="TextBox 39"/>
          <p:cNvSpPr txBox="1"/>
          <p:nvPr/>
        </p:nvSpPr>
        <p:spPr>
          <a:xfrm>
            <a:off x="6019928" y="2795824"/>
            <a:ext cx="4960660" cy="584775"/>
          </a:xfrm>
          <a:prstGeom prst="rect">
            <a:avLst/>
          </a:prstGeom>
          <a:noFill/>
        </p:spPr>
        <p:txBody>
          <a:bodyPr wrap="square" rtlCol="0">
            <a:spAutoFit/>
          </a:bodyPr>
          <a:lstStyle/>
          <a:p>
            <a:r>
              <a:rPr lang="en-US" sz="3200" b="1" dirty="0">
                <a:solidFill>
                  <a:schemeClr val="bg1"/>
                </a:solidFill>
              </a:rPr>
              <a:t>Data extraction </a:t>
            </a:r>
          </a:p>
        </p:txBody>
      </p:sp>
      <p:sp>
        <p:nvSpPr>
          <p:cNvPr id="41" name="TextBox 40"/>
          <p:cNvSpPr txBox="1"/>
          <p:nvPr/>
        </p:nvSpPr>
        <p:spPr>
          <a:xfrm>
            <a:off x="7827156" y="4550889"/>
            <a:ext cx="4960660" cy="584775"/>
          </a:xfrm>
          <a:prstGeom prst="rect">
            <a:avLst/>
          </a:prstGeom>
          <a:noFill/>
        </p:spPr>
        <p:txBody>
          <a:bodyPr wrap="square" rtlCol="0">
            <a:spAutoFit/>
          </a:bodyPr>
          <a:lstStyle/>
          <a:p>
            <a:r>
              <a:rPr lang="en-US" sz="3200" b="1" dirty="0">
                <a:solidFill>
                  <a:schemeClr val="bg1"/>
                </a:solidFill>
              </a:rPr>
              <a:t>Extracting the raw data</a:t>
            </a:r>
          </a:p>
        </p:txBody>
      </p:sp>
      <p:sp>
        <p:nvSpPr>
          <p:cNvPr id="42" name="TextBox 41"/>
          <p:cNvSpPr txBox="1"/>
          <p:nvPr/>
        </p:nvSpPr>
        <p:spPr>
          <a:xfrm>
            <a:off x="9941174" y="6033316"/>
            <a:ext cx="4960660" cy="584775"/>
          </a:xfrm>
          <a:prstGeom prst="rect">
            <a:avLst/>
          </a:prstGeom>
          <a:noFill/>
        </p:spPr>
        <p:txBody>
          <a:bodyPr wrap="square" rtlCol="0">
            <a:spAutoFit/>
          </a:bodyPr>
          <a:lstStyle/>
          <a:p>
            <a:r>
              <a:rPr lang="en-US" sz="3200" b="1" dirty="0">
                <a:solidFill>
                  <a:schemeClr val="bg1"/>
                </a:solidFill>
              </a:rPr>
              <a:t>Analytical expertise </a:t>
            </a:r>
          </a:p>
        </p:txBody>
      </p:sp>
      <p:sp>
        <p:nvSpPr>
          <p:cNvPr id="43" name="TextBox 42"/>
          <p:cNvSpPr txBox="1"/>
          <p:nvPr/>
        </p:nvSpPr>
        <p:spPr>
          <a:xfrm>
            <a:off x="11761024" y="7910555"/>
            <a:ext cx="4960660" cy="584775"/>
          </a:xfrm>
          <a:prstGeom prst="rect">
            <a:avLst/>
          </a:prstGeom>
          <a:noFill/>
        </p:spPr>
        <p:txBody>
          <a:bodyPr wrap="square" rtlCol="0">
            <a:spAutoFit/>
          </a:bodyPr>
          <a:lstStyle/>
          <a:p>
            <a:r>
              <a:rPr lang="en-US" sz="3200" b="1" dirty="0">
                <a:solidFill>
                  <a:schemeClr val="bg1"/>
                </a:solidFill>
              </a:rPr>
              <a:t>used these insights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5" name="Picture 14"/>
          <p:cNvPicPr>
            <a:picLocks noChangeAspect="1"/>
          </p:cNvPicPr>
          <p:nvPr/>
        </p:nvPicPr>
        <p:blipFill>
          <a:blip r:embed="rId7"/>
          <a:stretch>
            <a:fillRect/>
          </a:stretch>
        </p:blipFill>
        <p:spPr>
          <a:xfrm>
            <a:off x="1028700" y="2042911"/>
            <a:ext cx="8115300" cy="4316649"/>
          </a:xfrm>
          <a:prstGeom prst="rect">
            <a:avLst/>
          </a:prstGeom>
        </p:spPr>
      </p:pic>
      <p:pic>
        <p:nvPicPr>
          <p:cNvPr id="16" name="Picture 15"/>
          <p:cNvPicPr>
            <a:picLocks noChangeAspect="1"/>
          </p:cNvPicPr>
          <p:nvPr/>
        </p:nvPicPr>
        <p:blipFill>
          <a:blip r:embed="rId8"/>
          <a:stretch>
            <a:fillRect/>
          </a:stretch>
        </p:blipFill>
        <p:spPr>
          <a:xfrm>
            <a:off x="9143999" y="2042911"/>
            <a:ext cx="3273207" cy="1247949"/>
          </a:xfrm>
          <a:prstGeom prst="rect">
            <a:avLst/>
          </a:prstGeom>
        </p:spPr>
      </p:pic>
      <p:pic>
        <p:nvPicPr>
          <p:cNvPr id="17" name="Picture 16"/>
          <p:cNvPicPr>
            <a:picLocks noChangeAspect="1"/>
          </p:cNvPicPr>
          <p:nvPr/>
        </p:nvPicPr>
        <p:blipFill>
          <a:blip r:embed="rId9"/>
          <a:stretch>
            <a:fillRect/>
          </a:stretch>
        </p:blipFill>
        <p:spPr>
          <a:xfrm>
            <a:off x="9144000" y="3290861"/>
            <a:ext cx="3273207" cy="3189448"/>
          </a:xfrm>
          <a:prstGeom prst="rect">
            <a:avLst/>
          </a:prstGeom>
        </p:spPr>
      </p:pic>
      <p:pic>
        <p:nvPicPr>
          <p:cNvPr id="14" name="Picture 13"/>
          <p:cNvPicPr>
            <a:picLocks noChangeAspect="1"/>
          </p:cNvPicPr>
          <p:nvPr/>
        </p:nvPicPr>
        <p:blipFill>
          <a:blip r:embed="rId10"/>
          <a:stretch>
            <a:fillRect/>
          </a:stretch>
        </p:blipFill>
        <p:spPr>
          <a:xfrm>
            <a:off x="12417207" y="2042911"/>
            <a:ext cx="5597866" cy="44373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a:extLst>
              <a:ext uri="{FF2B5EF4-FFF2-40B4-BE49-F238E27FC236}">
                <a16:creationId xmlns:a16="http://schemas.microsoft.com/office/drawing/2014/main" id="{2CE9EA76-2A36-BB43-E668-6F2B90B1951A}"/>
              </a:ext>
            </a:extLst>
          </p:cNvPr>
          <p:cNvPicPr>
            <a:picLocks noChangeAspect="1"/>
          </p:cNvPicPr>
          <p:nvPr/>
        </p:nvPicPr>
        <p:blipFill>
          <a:blip r:embed="rId7"/>
          <a:stretch>
            <a:fillRect/>
          </a:stretch>
        </p:blipFill>
        <p:spPr>
          <a:xfrm>
            <a:off x="4383399" y="1866900"/>
            <a:ext cx="11363446" cy="68309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4001994A-C32E-3DD7-8416-B8FB245F87BB}"/>
              </a:ext>
            </a:extLst>
          </p:cNvPr>
          <p:cNvPicPr>
            <a:picLocks noChangeAspect="1"/>
          </p:cNvPicPr>
          <p:nvPr/>
        </p:nvPicPr>
        <p:blipFill>
          <a:blip r:embed="rId7"/>
          <a:stretch>
            <a:fillRect/>
          </a:stretch>
        </p:blipFill>
        <p:spPr>
          <a:xfrm>
            <a:off x="4267200" y="1028700"/>
            <a:ext cx="12681629" cy="8160966"/>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1634</TotalTime>
  <Words>1543</Words>
  <Application>Microsoft Office PowerPoint</Application>
  <PresentationFormat>Custom</PresentationFormat>
  <Paragraphs>125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Calibri</vt:lpstr>
      <vt:lpstr>Graphik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Kobert Lam</cp:lastModifiedBy>
  <cp:revision>28</cp:revision>
  <dcterms:created xsi:type="dcterms:W3CDTF">2006-08-16T00:00:00Z</dcterms:created>
  <dcterms:modified xsi:type="dcterms:W3CDTF">2022-06-08T21:11:18Z</dcterms:modified>
  <dc:identifier>DAEhDyfaYKE</dc:identifier>
</cp:coreProperties>
</file>